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300" r:id="rId7"/>
    <p:sldId id="301" r:id="rId8"/>
    <p:sldId id="262" r:id="rId9"/>
    <p:sldId id="305" r:id="rId10"/>
    <p:sldId id="306" r:id="rId11"/>
    <p:sldId id="304" r:id="rId12"/>
    <p:sldId id="307" r:id="rId13"/>
    <p:sldId id="308" r:id="rId14"/>
    <p:sldId id="309" r:id="rId15"/>
    <p:sldId id="263" r:id="rId16"/>
    <p:sldId id="302" r:id="rId17"/>
    <p:sldId id="303" r:id="rId18"/>
    <p:sldId id="310" r:id="rId19"/>
    <p:sldId id="311" r:id="rId20"/>
    <p:sldId id="312" r:id="rId21"/>
    <p:sldId id="313" r:id="rId22"/>
    <p:sldId id="314" r:id="rId23"/>
    <p:sldId id="265" r:id="rId24"/>
    <p:sldId id="271" r:id="rId25"/>
    <p:sldId id="275" r:id="rId26"/>
    <p:sldId id="274" r:id="rId27"/>
    <p:sldId id="273" r:id="rId28"/>
    <p:sldId id="272" r:id="rId29"/>
    <p:sldId id="264" r:id="rId30"/>
    <p:sldId id="267" r:id="rId31"/>
    <p:sldId id="266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268" r:id="rId57"/>
    <p:sldId id="269" r:id="rId5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2214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43237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5609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3097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27417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1089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6879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5548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16076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1292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0931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35000" contrast="-9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nl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ECAE1-2108-479A-A553-D6EB1B3C5CE2}" type="datetimeFigureOut">
              <a:rPr lang="nl-BE" smtClean="0"/>
              <a:t>21/03/2019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3E540-640B-4C00-9A04-14C442F00BF8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985" y="146050"/>
            <a:ext cx="1712464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911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2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0125" y="1122362"/>
            <a:ext cx="10191750" cy="2479676"/>
          </a:xfrm>
        </p:spPr>
        <p:txBody>
          <a:bodyPr>
            <a:noAutofit/>
          </a:bodyPr>
          <a:lstStyle/>
          <a:p>
            <a:r>
              <a:rPr lang="nl-BE" sz="8000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Quantum Computing</a:t>
            </a:r>
            <a:endParaRPr lang="nl-BE" sz="80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6000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</a:t>
            </a:r>
            <a:r>
              <a:rPr lang="nl-BE" sz="6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eep</a:t>
            </a:r>
            <a:r>
              <a:rPr lang="nl-BE" sz="6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sz="60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dive</a:t>
            </a:r>
            <a:endParaRPr lang="nl-BE" sz="6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83733" y="5720836"/>
            <a:ext cx="3397404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nl-BE" sz="30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Johnny Hooyberghs</a:t>
            </a:r>
          </a:p>
          <a:p>
            <a:pPr algn="r"/>
            <a:r>
              <a:rPr lang="nl-BE" sz="30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Robin Vercammen</a:t>
            </a:r>
          </a:p>
        </p:txBody>
      </p:sp>
    </p:spTree>
    <p:extLst>
      <p:ext uri="{BB962C8B-B14F-4D97-AF65-F5344CB8AC3E}">
        <p14:creationId xmlns:p14="http://schemas.microsoft.com/office/powerpoint/2010/main" val="1640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Classical vs. Quantum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372478" cy="435133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Drug development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 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takes a quantum system to emulate quantum mechanics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Interactions between molecules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Gene sequencing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CBDFD4-941B-8944-9C04-AFF10A4C53F6}"/>
              </a:ext>
            </a:extLst>
          </p:cNvPr>
          <p:cNvGrpSpPr/>
          <p:nvPr/>
        </p:nvGrpSpPr>
        <p:grpSpPr>
          <a:xfrm>
            <a:off x="7210678" y="2198101"/>
            <a:ext cx="4152486" cy="4152486"/>
            <a:chOff x="7210678" y="2198101"/>
            <a:chExt cx="4152486" cy="41524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B6891A-329D-3A4E-A17A-8AA173A55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99" r="16699"/>
            <a:stretch/>
          </p:blipFill>
          <p:spPr>
            <a:xfrm>
              <a:off x="7210678" y="2198101"/>
              <a:ext cx="4152486" cy="4152486"/>
            </a:xfrm>
            <a:prstGeom prst="ellipse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5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AN IT RUN CRYSIS? Crysis 3 Crysis 2 Crysis Warhead Minecraft The Elder Scrolls V: Skyrim Eve: Valkyrie Crysis: Maximum Edition military army soldier profession">
            <a:extLst>
              <a:ext uri="{FF2B5EF4-FFF2-40B4-BE49-F238E27FC236}">
                <a16:creationId xmlns:a16="http://schemas.microsoft.com/office/drawing/2014/main" id="{C5864A3D-2F9E-465C-9F29-F03D5EE35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86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9516" y="1690688"/>
            <a:ext cx="8032968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50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0     1</a:t>
            </a:r>
            <a:endParaRPr lang="nl-BE" sz="250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60985" y="2338388"/>
                <a:ext cx="8070030" cy="26584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10000" i="1" smtClean="0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ea typeface="+mj-ea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0000" i="1">
                                  <a:solidFill>
                                    <a:schemeClr val="bg1"/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10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50800" dist="38100" dir="5400000" algn="t" rotWithShape="0">
                                        <a:prstClr val="black">
                                          <a:alpha val="40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0000" i="1">
                                    <a:solidFill>
                                      <a:schemeClr val="bg1"/>
                                    </a:solidFill>
                                    <a:effectLst>
                                      <a:outerShdw blurRad="50800" dist="38100" dir="5400000" algn="t" rotWithShape="0">
                                        <a:prstClr val="black">
                                          <a:alpha val="40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sz="10000" b="0" i="1" smtClean="0">
                          <a:solidFill>
                            <a:schemeClr val="bg1"/>
                          </a:solidFill>
                          <a:effectLst>
                            <a:outerShdw blurRad="50800" dist="38100" dir="5400000" algn="t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Cambria Math" panose="02040503050406030204" pitchFamily="18" charset="0"/>
                          <a:ea typeface="+mj-ea"/>
                          <a:cs typeface="Segoe UI" panose="020B0502040204020203" pitchFamily="34" charset="0"/>
                        </a:rPr>
                        <m:t>            </m:t>
                      </m:r>
                      <m:d>
                        <m:dPr>
                          <m:ctrlPr>
                            <a:rPr lang="nl-BE" sz="10000" i="1">
                              <a:solidFill>
                                <a:schemeClr val="bg1"/>
                              </a:solidFill>
                              <a:effectLst>
                                <a:outerShdw blurRad="50800" dist="38100" dir="5400000" algn="t" rotWithShape="0">
                                  <a:prstClr val="black">
                                    <a:alpha val="40000"/>
                                  </a:prstClr>
                                </a:outerShdw>
                              </a:effectLst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0000" i="1">
                                  <a:solidFill>
                                    <a:schemeClr val="bg1"/>
                                  </a:solidFill>
                                  <a:effectLst>
                                    <a:outerShdw blurRad="50800" dist="38100" dir="5400000" algn="t" rotWithShape="0">
                                      <a:prstClr val="black">
                                        <a:alpha val="40000"/>
                                      </a:prstClr>
                                    </a:outerShdw>
                                  </a:effectLst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10000" b="0" i="1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50800" dist="38100" dir="5400000" algn="t" rotWithShape="0">
                                        <a:prstClr val="black">
                                          <a:alpha val="40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0000" b="0" i="1" smtClean="0">
                                    <a:solidFill>
                                      <a:schemeClr val="bg1"/>
                                    </a:solidFill>
                                    <a:effectLst>
                                      <a:outerShdw blurRad="50800" dist="38100" dir="5400000" algn="t" rotWithShape="0">
                                        <a:prstClr val="black">
                                          <a:alpha val="40000"/>
                                        </a:prstClr>
                                      </a:outerShdw>
                                    </a:effectLst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sz="10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" panose="020B0502040204020203" pitchFamily="34" charset="0"/>
                  <a:ea typeface="+mj-ea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0985" y="2338388"/>
                <a:ext cx="8070030" cy="2658420"/>
              </a:xfrm>
              <a:prstGeom prst="rect">
                <a:avLst/>
              </a:prstGeom>
              <a:blipFill>
                <a:blip r:embed="rId2"/>
                <a:stretch>
                  <a:fillRect b="-3899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1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C6709-0305-5C48-A2AE-94F019FB8233}"/>
                  </a:ext>
                </a:extLst>
              </p:cNvPr>
              <p:cNvSpPr txBox="1"/>
              <p:nvPr/>
            </p:nvSpPr>
            <p:spPr>
              <a:xfrm>
                <a:off x="1152519" y="1327225"/>
                <a:ext cx="10648955" cy="1375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Identity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0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0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				</a:t>
                </a:r>
                <a:r>
                  <a:rPr lang="en-US" sz="2000" dirty="0" smtClean="0">
                    <a:solidFill>
                      <a:schemeClr val="bg1"/>
                    </a:solidFill>
                    <a:sym typeface="Wingdings" pitchFamily="2" charset="2"/>
                  </a:rPr>
                  <a:t>	1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1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nl-B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FC6709-0305-5C48-A2AE-94F019FB8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19" y="1327225"/>
                <a:ext cx="10648955" cy="1375377"/>
              </a:xfrm>
              <a:prstGeom prst="rect">
                <a:avLst/>
              </a:prstGeom>
              <a:blipFill>
                <a:blip r:embed="rId2"/>
                <a:stretch>
                  <a:fillRect l="-1431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5C1E9-A940-434F-BFDE-5CD64CAE9A1C}"/>
                  </a:ext>
                </a:extLst>
              </p:cNvPr>
              <p:cNvSpPr txBox="1"/>
              <p:nvPr/>
            </p:nvSpPr>
            <p:spPr>
              <a:xfrm>
                <a:off x="1152519" y="2705040"/>
                <a:ext cx="9258305" cy="1375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Negation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nl-B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¬</m:t>
                    </m:r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0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1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				</a:t>
                </a:r>
                <a:r>
                  <a:rPr lang="en-US" sz="2000" dirty="0" smtClean="0">
                    <a:solidFill>
                      <a:schemeClr val="bg1"/>
                    </a:solidFill>
                    <a:sym typeface="Wingdings" pitchFamily="2" charset="2"/>
                  </a:rPr>
                  <a:t>	1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0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nl-B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C45C1E9-A940-434F-BFDE-5CD64CAE9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19" y="2705040"/>
                <a:ext cx="9258305" cy="1375377"/>
              </a:xfrm>
              <a:prstGeom prst="rect">
                <a:avLst/>
              </a:prstGeom>
              <a:blipFill>
                <a:blip r:embed="rId3"/>
                <a:stretch>
                  <a:fillRect l="-1646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12A417-7B46-0A4E-8C0E-B358F70FE9E4}"/>
                  </a:ext>
                </a:extLst>
              </p:cNvPr>
              <p:cNvSpPr txBox="1"/>
              <p:nvPr/>
            </p:nvSpPr>
            <p:spPr>
              <a:xfrm>
                <a:off x="1152519" y="4077994"/>
                <a:ext cx="10791828" cy="13753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Constant-0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0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0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				</a:t>
                </a:r>
                <a:r>
                  <a:rPr lang="en-US" sz="2000" dirty="0" smtClean="0">
                    <a:solidFill>
                      <a:schemeClr val="bg1"/>
                    </a:solidFill>
                    <a:sym typeface="Wingdings" pitchFamily="2" charset="2"/>
                  </a:rPr>
                  <a:t>	1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0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nl-B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12A417-7B46-0A4E-8C0E-B358F70FE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19" y="4077994"/>
                <a:ext cx="10791828" cy="1375377"/>
              </a:xfrm>
              <a:prstGeom prst="rect">
                <a:avLst/>
              </a:prstGeom>
              <a:blipFill>
                <a:blip r:embed="rId4"/>
                <a:stretch>
                  <a:fillRect l="-1412" t="-53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7021D-605D-4A4D-BD8E-7445F19F8E93}"/>
                  </a:ext>
                </a:extLst>
              </p:cNvPr>
              <p:cNvSpPr txBox="1"/>
              <p:nvPr/>
            </p:nvSpPr>
            <p:spPr>
              <a:xfrm>
                <a:off x="1152519" y="5453371"/>
                <a:ext cx="10915656" cy="1372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Constant-1</a:t>
                </a:r>
                <a:r>
                  <a:rPr lang="en-US" dirty="0" smtClean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	</a:t>
                </a:r>
                <a:r>
                  <a:rPr lang="en-US" sz="2000" dirty="0" smtClean="0">
                    <a:solidFill>
                      <a:schemeClr val="bg1"/>
                    </a:solidFill>
                  </a:rPr>
                  <a:t>0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1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nl-B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  <a:sym typeface="Wingdings" pitchFamily="2" charset="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				</a:t>
                </a:r>
                <a:r>
                  <a:rPr lang="en-US" sz="2000" dirty="0" smtClean="0">
                    <a:solidFill>
                      <a:schemeClr val="bg1"/>
                    </a:solidFill>
                    <a:sym typeface="Wingdings" pitchFamily="2" charset="2"/>
                  </a:rPr>
                  <a:t>	1 </a:t>
                </a:r>
                <a:r>
                  <a:rPr lang="en-US" sz="2000" dirty="0">
                    <a:solidFill>
                      <a:schemeClr val="bg1"/>
                    </a:solidFill>
                    <a:sym typeface="Wingdings" pitchFamily="2" charset="2"/>
                  </a:rPr>
                  <a:t> 1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nl-B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  <m:e>
                              <m:r>
                                <a:rPr lang="nl-B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  <m:r>
                      <a:rPr lang="nl-BE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sym typeface="Wingdings" pitchFamily="2" charset="2"/>
                      </a:rPr>
                      <m:t>=</m:t>
                    </m:r>
                    <m:d>
                      <m:dPr>
                        <m:ctrlPr>
                          <a:rPr lang="nl-B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nl-B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eqArrPr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0</m:t>
                            </m:r>
                          </m:e>
                          <m:e>
                            <m:r>
                              <a:rPr lang="nl-B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AC7021D-605D-4A4D-BD8E-7445F19F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519" y="5453371"/>
                <a:ext cx="10915656" cy="1372299"/>
              </a:xfrm>
              <a:prstGeom prst="rect">
                <a:avLst/>
              </a:prstGeom>
              <a:blipFill>
                <a:blip r:embed="rId5"/>
                <a:stretch>
                  <a:fillRect l="-1396" t="-53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38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Classical bit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Quantum bit </a:t>
                </a:r>
                <a14:m>
                  <m:oMath xmlns:m="http://schemas.openxmlformats.org/officeDocument/2006/math">
                    <m:r>
                      <a:rPr lang="nl-B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Classical bit </a:t>
                </a:r>
                <a14:m>
                  <m:oMath xmlns:m="http://schemas.openxmlformats.org/officeDocument/2006/math">
                    <m:r>
                      <a:rPr lang="nl-B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,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Quantum bit </a:t>
                </a:r>
                <a14:m>
                  <m:oMath xmlns:m="http://schemas.openxmlformats.org/officeDocument/2006/math">
                    <m:r>
                      <a:rPr lang="nl-B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Quantum bit in superposition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m:rPr>
                        <m:nor/>
                      </m:rPr>
                      <a:rPr lang="nl-BE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r>
                      <m:rPr>
                        <m:nor/>
                      </m:rPr>
                      <a:rPr lang="nl-BE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where</a:t>
                </a:r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B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14:m>
                  <m:oMath xmlns:m="http://schemas.openxmlformats.org/officeDocument/2006/math">
                    <m:r>
                      <a:rPr lang="el-GR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are complex number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b="0" i="1" smtClean="0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nl-BE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a</m:t>
                        </m:r>
                        <m:r>
                          <a:rPr lang="nl-BE" b="0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𝑖</m:t>
                        </m:r>
                        <m:r>
                          <a:rPr lang="nl-BE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nl-BE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b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Value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known after </a:t>
                </a:r>
                <a:r>
                  <a:rPr lang="en-US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measurement</a:t>
                </a:r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Collapses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l-GR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or</a:t>
                </a:r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with probability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endParaRPr lang="en-US" b="1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>
                  <a:spcBef>
                    <a:spcPts val="1800"/>
                  </a:spcBef>
                </a:pPr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52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8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nl-BE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2 </a:t>
                </a:r>
                <a:r>
                  <a:rPr lang="nl-BE" sz="3300" dirty="0" err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Qubit</a:t>
                </a:r>
                <a:r>
                  <a:rPr lang="nl-BE" sz="33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system </a:t>
                </a:r>
                <a:r>
                  <a:rPr lang="nl-BE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(4 values):</a:t>
                </a:r>
              </a:p>
              <a:p>
                <a:endParaRPr lang="nl-BE" sz="320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l-GR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r>
                        <a:rPr lang="nl-BE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|1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 marL="0" indent="0">
                  <a:buNone/>
                </a:pPr>
                <a:endParaRPr lang="en-US" sz="32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3 </a:t>
                </a:r>
                <a:r>
                  <a:rPr lang="en-US" sz="33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Qubit system </a:t>
                </a:r>
                <a:r>
                  <a:rPr lang="en-US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(8 values):</a:t>
                </a:r>
              </a:p>
              <a:p>
                <a:endParaRPr lang="en-US" sz="32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r>
                        <a:rPr lang="nl-BE" sz="24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00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𝜹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𝜻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𝜼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endParaRPr lang="en-US" sz="32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4 </a:t>
                </a:r>
                <a:r>
                  <a:rPr lang="en-US" sz="33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Qubit </a:t>
                </a:r>
                <a:r>
                  <a:rPr lang="en-US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s</a:t>
                </a:r>
                <a:r>
                  <a:rPr lang="en-US" sz="33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ystem </a:t>
                </a:r>
                <a:r>
                  <a:rPr lang="en-US" sz="33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(16 values):</a:t>
                </a:r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chemeClr val="bg1"/>
                    </a:solidFill>
                    <a:latin typeface="Muli" pitchFamily="2" charset="77"/>
                  </a:rPr>
                  <a:t>…</a:t>
                </a:r>
              </a:p>
              <a:p>
                <a:pPr>
                  <a:spcBef>
                    <a:spcPts val="1800"/>
                  </a:spcBef>
                </a:pPr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65" t="-4902" r="-174" b="-56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615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2" descr="https://upload.wikimedia.org/wikipedia/commons/thumb/6/6b/Bloch_sphere.svg/237px-Bloch_sphere.svg.png">
            <a:extLst>
              <a:ext uri="{FF2B5EF4-FFF2-40B4-BE49-F238E27FC236}">
                <a16:creationId xmlns:a16="http://schemas.microsoft.com/office/drawing/2014/main" id="{02BCCE56-079D-4C41-BAE6-3D9DEBE2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681" y="1494043"/>
            <a:ext cx="4461847" cy="474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2804DE-A6D1-42A0-B0FE-EDABDDA43EB6}"/>
                  </a:ext>
                </a:extLst>
              </p:cNvPr>
              <p:cNvSpPr/>
              <p:nvPr/>
            </p:nvSpPr>
            <p:spPr>
              <a:xfrm>
                <a:off x="6439667" y="3174308"/>
                <a:ext cx="4752840" cy="13837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nl-BE" sz="2400" dirty="0" smtClean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𝝍</m:t>
                          </m:r>
                        </m:e>
                      </m:d>
                      <m:r>
                        <a:rPr lang="nl-B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l-GR" sz="24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m:rPr>
                          <m:nor/>
                        </m:rPr>
                        <a:rPr lang="nl-BE" sz="2400" dirty="0">
                          <a:solidFill>
                            <a:schemeClr val="bg1"/>
                          </a:solidFill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Muli" pitchFamily="2" charset="77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</m:e>
                    </m:d>
                    <m:r>
                      <a:rPr lang="nl-BE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nl-BE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nl-BE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BE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p>
                    </m:sSup>
                    <m:func>
                      <m:funcPr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nl-BE" sz="2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num>
                              <m:den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LID4096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22804DE-A6D1-42A0-B0FE-EDABDDA43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667" y="3174308"/>
                <a:ext cx="4752840" cy="1383712"/>
              </a:xfrm>
              <a:prstGeom prst="rect">
                <a:avLst/>
              </a:prstGeom>
              <a:blipFill>
                <a:blip r:embed="rId3"/>
                <a:stretch>
                  <a:fillRect t="-4273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4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F0CAF-9A95-CB48-8E55-C9A3D83F6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798" y="1516092"/>
            <a:ext cx="4794405" cy="480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2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F8E757C-7D06-4296-ACC3-514252C0B0A8}"/>
              </a:ext>
            </a:extLst>
          </p:cNvPr>
          <p:cNvSpPr>
            <a:spLocks noChangeAspect="1"/>
          </p:cNvSpPr>
          <p:nvPr/>
        </p:nvSpPr>
        <p:spPr>
          <a:xfrm>
            <a:off x="6660614" y="1034708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X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1391A-D9A6-4E4D-A12F-AFE58561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78" y="1516092"/>
            <a:ext cx="4794405" cy="48021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108F80-700B-3B42-9C2C-0F5129846D26}"/>
              </a:ext>
            </a:extLst>
          </p:cNvPr>
          <p:cNvCxnSpPr>
            <a:cxnSpLocks/>
          </p:cNvCxnSpPr>
          <p:nvPr/>
        </p:nvCxnSpPr>
        <p:spPr>
          <a:xfrm flipH="1">
            <a:off x="1578254" y="1690688"/>
            <a:ext cx="4463935" cy="4435792"/>
          </a:xfrm>
          <a:prstGeom prst="line">
            <a:avLst/>
          </a:prstGeom>
          <a:ln w="762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E68A62-59B4-4B6D-B7ED-9566BD00F3F1}"/>
                  </a:ext>
                </a:extLst>
              </p:cNvPr>
              <p:cNvSpPr/>
              <p:nvPr/>
            </p:nvSpPr>
            <p:spPr>
              <a:xfrm>
                <a:off x="7561366" y="2737238"/>
                <a:ext cx="3924857" cy="2350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8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8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8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8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8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8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8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E68A62-59B4-4B6D-B7ED-9566BD00F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66" y="2737238"/>
                <a:ext cx="3924857" cy="2350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440328" y="967320"/>
            <a:ext cx="1463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Bit-Flip</a:t>
            </a:r>
            <a:endParaRPr lang="nl-BE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63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am I presenting this talk?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human, I like to experiment and discover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software engineer, I like to learn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new technical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stuff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As a teacher, I like to teach and get people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enthusiastic</a:t>
            </a:r>
            <a:endParaRPr lang="en-US" sz="26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32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61391A-D9A6-4E4D-A12F-AFE585614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39" y="1507810"/>
            <a:ext cx="4794405" cy="4802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D60C41-9FB7-451E-B2DD-A4D181DD1683}"/>
                  </a:ext>
                </a:extLst>
              </p:cNvPr>
              <p:cNvSpPr/>
              <p:nvPr/>
            </p:nvSpPr>
            <p:spPr>
              <a:xfrm>
                <a:off x="8313876" y="2401632"/>
                <a:ext cx="2878417" cy="3014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4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4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9D60C41-9FB7-451E-B2DD-A4D181DD16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3876" y="2401632"/>
                <a:ext cx="2878417" cy="30145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51CBBD-8B88-480F-BA0B-1E499A91F242}"/>
              </a:ext>
            </a:extLst>
          </p:cNvPr>
          <p:cNvCxnSpPr>
            <a:cxnSpLocks/>
          </p:cNvCxnSpPr>
          <p:nvPr/>
        </p:nvCxnSpPr>
        <p:spPr>
          <a:xfrm flipH="1">
            <a:off x="570271" y="2585884"/>
            <a:ext cx="6420465" cy="2674374"/>
          </a:xfrm>
          <a:prstGeom prst="line">
            <a:avLst/>
          </a:prstGeom>
          <a:ln w="76200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/>
          <p:cNvSpPr>
            <a:spLocks noChangeAspect="1"/>
          </p:cNvSpPr>
          <p:nvPr/>
        </p:nvSpPr>
        <p:spPr>
          <a:xfrm>
            <a:off x="6660614" y="1034708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/>
              <a:t>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40328" y="967320"/>
            <a:ext cx="2077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Hadamard</a:t>
            </a:r>
            <a:endParaRPr lang="nl-BE" sz="32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3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75428F-9F8D-4606-B9FB-BFAFBAAA5052}"/>
                  </a:ext>
                </a:extLst>
              </p:cNvPr>
              <p:cNvSpPr/>
              <p:nvPr/>
            </p:nvSpPr>
            <p:spPr>
              <a:xfrm>
                <a:off x="6596184" y="2240253"/>
                <a:ext cx="4439485" cy="2851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4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4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4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LID4096" sz="4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C75428F-9F8D-4606-B9FB-BFAFBAAA5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6184" y="2240253"/>
                <a:ext cx="4439485" cy="28514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>
            <a:spLocks noChangeAspect="1"/>
          </p:cNvSpPr>
          <p:nvPr/>
        </p:nvSpPr>
        <p:spPr>
          <a:xfrm>
            <a:off x="1448039" y="2901018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 dirty="0"/>
              <a:t>+</a:t>
            </a: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1583039" y="4112502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9" name="Straight Connector 18"/>
          <p:cNvCxnSpPr>
            <a:stCxn id="17" idx="4"/>
            <a:endCxn id="18" idx="0"/>
          </p:cNvCxnSpPr>
          <p:nvPr/>
        </p:nvCxnSpPr>
        <p:spPr>
          <a:xfrm>
            <a:off x="1673039" y="3351018"/>
            <a:ext cx="0" cy="7614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416000" y="3281275"/>
            <a:ext cx="171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CNOT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80152" y="3903619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(2-qubit gate)</a:t>
            </a:r>
            <a:endParaRPr lang="nl-BE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4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Bits vs. Qubits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16000" y="3281275"/>
            <a:ext cx="38309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4400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Measurement</a:t>
            </a:r>
            <a:endParaRPr lang="nl-BE" sz="4400" b="1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39" y="3437502"/>
            <a:ext cx="450000" cy="45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6392174" y="2035548"/>
                <a:ext cx="4961626" cy="3703907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Muli" pitchFamily="2" charset="77"/>
                  </a:rPr>
                  <a:t>Collapses a qubit to either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b="1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Muli" pitchFamily="2" charset="77"/>
                  </a:rPr>
                  <a:t> 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b="1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uli" pitchFamily="2" charset="77"/>
                  </a:rPr>
                  <a:t>A qubit in superposition has a 50% chance to collapse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b="1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bg1"/>
                    </a:solidFill>
                    <a:latin typeface="Muli" pitchFamily="2" charset="77"/>
                  </a:rPr>
                  <a:t> and a 50% chance to collapse to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b="1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dirty="0" smtClean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Muli" pitchFamily="2" charset="77"/>
                  </a:rPr>
                  <a:t>A measurement destroys any complex quantum state</a:t>
                </a:r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>
                  <a:spcBef>
                    <a:spcPts val="1800"/>
                  </a:spcBef>
                </a:pPr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0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2174" y="2035548"/>
                <a:ext cx="4961626" cy="3703907"/>
              </a:xfrm>
              <a:blipFill>
                <a:blip r:embed="rId3"/>
                <a:stretch>
                  <a:fillRect l="-2211" t="-2961" r="-43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28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Superposition and Entanglement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Quantum Physics describes superposition and entanglement of quantum particles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Quantum Computing can use 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these 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phenomenon to its advantage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12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www.iop.org/news/13/mar/img_full_59666.png">
            <a:extLst>
              <a:ext uri="{FF2B5EF4-FFF2-40B4-BE49-F238E27FC236}">
                <a16:creationId xmlns:a16="http://schemas.microsoft.com/office/drawing/2014/main" id="{00246282-3749-4935-BE4F-87EAEFC89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7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Superposition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419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Superposition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E082C-510E-4FBE-80BE-A71A066AC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00" b="95400" l="10000" r="90000">
                        <a14:foregroundMark x1="24800" y1="11100" x2="42900" y2="11800"/>
                        <a14:foregroundMark x1="72500" y1="6300" x2="67000" y2="6500"/>
                        <a14:foregroundMark x1="33000" y1="5600" x2="29100" y2="5800"/>
                        <a14:foregroundMark x1="70100" y1="94700" x2="70100" y2="89900"/>
                        <a14:foregroundMark x1="31300" y1="94900" x2="27500" y2="954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5244" y="2095498"/>
            <a:ext cx="3514725" cy="3514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E2225-9FD0-47E5-95C8-70C2FF82C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94" y="2097880"/>
            <a:ext cx="6248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18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fbeeldingsresultaat voor mic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220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Entanglement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Entanglement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367693" y="1834832"/>
                <a:ext cx="42159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  <a:p>
                <a:endParaRPr lang="nl-BE" sz="2400" dirty="0">
                  <a:solidFill>
                    <a:schemeClr val="bg1"/>
                  </a:solidFill>
                </a:endParaRPr>
              </a:p>
              <a:p>
                <a:endParaRPr lang="nl-BE" sz="2400" dirty="0">
                  <a:solidFill>
                    <a:schemeClr val="bg1"/>
                  </a:solidFill>
                </a:endParaRPr>
              </a:p>
              <a:p>
                <a:r>
                  <a:rPr lang="nl-BE" sz="2400" dirty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7693" y="1834832"/>
                <a:ext cx="421590" cy="1477328"/>
              </a:xfrm>
              <a:prstGeom prst="rect">
                <a:avLst/>
              </a:prstGeom>
              <a:blipFill>
                <a:blip r:embed="rId2"/>
                <a:stretch>
                  <a:fillRect l="-58571" t="-44215" r="-174286" b="-6363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3225800" y="2042160"/>
            <a:ext cx="660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225800" y="3124200"/>
            <a:ext cx="660654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spect="1"/>
          </p:cNvSpPr>
          <p:nvPr/>
        </p:nvSpPr>
        <p:spPr>
          <a:xfrm>
            <a:off x="3922757" y="28992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 dirty="0"/>
              <a:t>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70" y="1811972"/>
            <a:ext cx="450000" cy="45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490" y="2899200"/>
            <a:ext cx="450000" cy="450000"/>
          </a:xfrm>
          <a:prstGeom prst="rect">
            <a:avLst/>
          </a:prstGeom>
        </p:spPr>
      </p:pic>
      <p:sp>
        <p:nvSpPr>
          <p:cNvPr id="12" name="Oval 11"/>
          <p:cNvSpPr>
            <a:spLocks noChangeAspect="1"/>
          </p:cNvSpPr>
          <p:nvPr/>
        </p:nvSpPr>
        <p:spPr>
          <a:xfrm>
            <a:off x="4864100" y="1822716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 dirty="0"/>
              <a:t>+</a:t>
            </a: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999100" y="30342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4" name="Straight Connector 13"/>
          <p:cNvCxnSpPr>
            <a:stCxn id="12" idx="4"/>
            <a:endCxn id="13" idx="0"/>
          </p:cNvCxnSpPr>
          <p:nvPr/>
        </p:nvCxnSpPr>
        <p:spPr>
          <a:xfrm>
            <a:off x="5089100" y="2272716"/>
            <a:ext cx="0" cy="76148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4538" y="4310252"/>
                <a:ext cx="10682924" cy="1816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nl-B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                     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𝑪𝑵𝑶𝑻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r>
                                        <a:rPr lang="nl-B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r>
                        <a:rPr lang="nl-BE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nl-BE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nl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38" y="4310252"/>
                <a:ext cx="10682924" cy="18167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127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Entanglement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F08B382-0A6F-C44C-8841-B9CE9A832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l-BE" sz="26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If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product state of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two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qubits</a:t>
                </a:r>
                <a:r>
                  <a:rPr lang="nl-BE" sz="26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cannot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be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factored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,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they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are </a:t>
                </a:r>
                <a:r>
                  <a:rPr lang="nl-BE" sz="2600" dirty="0" err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entangled</a:t>
                </a:r>
                <a:endParaRPr lang="nl-BE" sz="2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nl-BE" sz="2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mr>
                        <m:m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𝑎𝑑</m:t>
                            </m:r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𝑏𝑐</m:t>
                            </m:r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𝑏𝑑</m:t>
                            </m:r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nl-BE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nl-BE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endParaRPr lang="en-US" sz="2400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This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set of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two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qubits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has a 50% chance of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collapsing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sz="26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600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nl-BE" sz="2600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00</m:t>
                        </m:r>
                      </m:e>
                    </m:d>
                    <m:r>
                      <a:rPr lang="nl-BE" sz="2600" b="0" i="0" smtClean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Cambria Math" panose="02040503050406030204" pitchFamily="18" charset="0"/>
                        <a:cs typeface="Segoe UI Light" panose="020B0502040204020203" pitchFamily="34" charset="0"/>
                      </a:rPr>
                      <m:t> </m:t>
                    </m:r>
                  </m:oMath>
                </a14:m>
                <a:r>
                  <a:rPr lang="nl-BE" sz="26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and 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a 50% chance of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collapsing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:r>
                  <a:rPr lang="nl-BE" sz="2600" dirty="0" err="1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to</a:t>
                </a:r>
                <a:r>
                  <a:rPr lang="nl-BE" sz="26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nl-BE" sz="2600" dirty="0">
                        <a:solidFill>
                          <a:schemeClr val="bg1"/>
                        </a:solidFill>
                        <a:effectLst>
                          <a:outerShdw blurRad="50800" dist="38100" dir="5400000" algn="t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Light" panose="020B0502040204020203" pitchFamily="34" charset="0"/>
                        <a:cs typeface="Segoe UI Light" panose="020B0502040204020203" pitchFamily="3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600" i="1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</m:ctrlPr>
                      </m:dPr>
                      <m:e>
                        <m:r>
                          <a:rPr lang="nl-BE" sz="2600">
                            <a:solidFill>
                              <a:schemeClr val="bg1"/>
                            </a:solidFill>
                            <a:effectLst>
                              <a:outerShdw blurRad="50800" dist="38100" dir="5400000" algn="t" rotWithShape="0">
                                <a:prstClr val="black">
                                  <a:alpha val="40000"/>
                                </a:prstClr>
                              </a:outerShdw>
                            </a:effectLst>
                            <a:latin typeface="Cambria Math" panose="02040503050406030204" pitchFamily="18" charset="0"/>
                            <a:cs typeface="Segoe UI Light" panose="020B0502040204020203" pitchFamily="34" charset="0"/>
                          </a:rPr>
                          <m:t>11</m:t>
                        </m:r>
                      </m:e>
                    </m:d>
                  </m:oMath>
                </a14:m>
                <a:endParaRPr lang="en-US" sz="26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16" name="Subtitle 2">
                <a:extLst>
                  <a:ext uri="{FF2B5EF4-FFF2-40B4-BE49-F238E27FC236}">
                    <a16:creationId xmlns:a16="http://schemas.microsoft.com/office/drawing/2014/main" id="{FF08B382-0A6F-C44C-8841-B9CE9A8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9780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159" t="-2241" b="-1401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02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IBM Q Experience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https://quantumexperience.ng.bluemix.net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775" y="2706514"/>
            <a:ext cx="3470449" cy="34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What will you do after this talk?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Be able to explain why quantum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omputing matters?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Study more about quantum computing?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Understand the basics about quantum computing?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92D05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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Run quantum algorithms using IBM Q Experience and Microsoft Q#?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Decipher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uantum algorithms?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rgbClr val="FF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Use quantum computing tomorrow?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rgbClr val="FFC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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  <a:sym typeface="Wingdings" panose="05000000000000000000" pitchFamily="2" charset="2"/>
              </a:rPr>
              <a:t>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Use quantum computing in the next decade?</a:t>
            </a:r>
          </a:p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41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Microsoft Q#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https://www.microsoft.com/en-us/quantum/development-kit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17" y="2736997"/>
            <a:ext cx="3439966" cy="343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4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Quantum Algorithms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200"/>
              </a:spcBef>
            </a:pP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Deutch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(1985)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Is there a problem that a Quantum Computer can solve faster than a Classical Computer?</a:t>
            </a:r>
          </a:p>
          <a:p>
            <a:pPr lvl="1">
              <a:spcBef>
                <a:spcPts val="2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Deterministic!</a:t>
            </a:r>
          </a:p>
          <a:p>
            <a:pPr>
              <a:spcBef>
                <a:spcPts val="200"/>
              </a:spcBef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Deutsch–</a:t>
            </a:r>
            <a:r>
              <a:rPr lang="en-US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Jozsa</a:t>
            </a: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(1992)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Based on </a:t>
            </a:r>
            <a:r>
              <a:rPr lang="en-US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Deutch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(for 1 bit), but applicable for n-bits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Deterministic!</a:t>
            </a:r>
          </a:p>
          <a:p>
            <a:pPr>
              <a:spcBef>
                <a:spcPts val="2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Grover's algorithm (1996)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“Searching a database”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Probabilistic!</a:t>
            </a:r>
          </a:p>
          <a:p>
            <a:pPr>
              <a:spcBef>
                <a:spcPts val="2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Shor's algorithm (1994)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Prime factorization of large integers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Combination of classical and quantum algorithm</a:t>
            </a:r>
          </a:p>
          <a:p>
            <a:pPr lvl="1">
              <a:spcBef>
                <a:spcPts val="2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Probabilistic!</a:t>
            </a:r>
          </a:p>
        </p:txBody>
      </p:sp>
    </p:spTree>
    <p:extLst>
      <p:ext uri="{BB962C8B-B14F-4D97-AF65-F5344CB8AC3E}">
        <p14:creationId xmlns:p14="http://schemas.microsoft.com/office/powerpoint/2010/main" val="142608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Can a Quantum Computer be quicker than a Classical Computer?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 Black-Box containing a function on one bit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How many operations do you need to figure out the function if input and output is know?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Classical Computer?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Quantum Computer?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/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bg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blipFill>
                <a:blip r:embed="rId2"/>
                <a:stretch>
                  <a:fillRect l="-5650" t="-178333" r="-13559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82568B-9330-44E8-BCCE-4C714AB0C4CE}"/>
              </a:ext>
            </a:extLst>
          </p:cNvPr>
          <p:cNvCxnSpPr/>
          <p:nvPr/>
        </p:nvCxnSpPr>
        <p:spPr>
          <a:xfrm>
            <a:off x="7094247" y="5469103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5205FD6-D9F6-4569-99D9-50A8FAEE1F5E}"/>
              </a:ext>
            </a:extLst>
          </p:cNvPr>
          <p:cNvSpPr/>
          <p:nvPr/>
        </p:nvSpPr>
        <p:spPr>
          <a:xfrm>
            <a:off x="8044207" y="4798543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1712775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 is important to ask the right question!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 Black-Box containing a function on one bit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How many operations do you need to figure out if the function is CONSTANT or VARIABLE if input and output is know?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Classical Computer?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Quantum Computer?</a:t>
            </a: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/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bg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B594BAB-1703-484F-AFD9-8C7324AB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220" y="5271935"/>
                <a:ext cx="4313040" cy="369332"/>
              </a:xfrm>
              <a:prstGeom prst="rect">
                <a:avLst/>
              </a:prstGeom>
              <a:blipFill>
                <a:blip r:embed="rId2"/>
                <a:stretch>
                  <a:fillRect l="-5650" t="-178333" r="-13559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82568B-9330-44E8-BCCE-4C714AB0C4CE}"/>
              </a:ext>
            </a:extLst>
          </p:cNvPr>
          <p:cNvCxnSpPr/>
          <p:nvPr/>
        </p:nvCxnSpPr>
        <p:spPr>
          <a:xfrm>
            <a:off x="7094247" y="5469103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5205FD6-D9F6-4569-99D9-50A8FAEE1F5E}"/>
              </a:ext>
            </a:extLst>
          </p:cNvPr>
          <p:cNvSpPr/>
          <p:nvPr/>
        </p:nvSpPr>
        <p:spPr>
          <a:xfrm>
            <a:off x="8044207" y="4798543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55406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It is important to ask the right question!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 Black-Box containing a function on one bit</a:t>
            </a:r>
          </a:p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How many operations do you need to figure out if the function is CONSTANT or VARIABLE if input and output is know?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Classical Computer?</a:t>
            </a:r>
          </a:p>
          <a:p>
            <a:pPr lvl="1"/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On a Quantum Computer?</a:t>
            </a: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C19C1-163C-46FE-B04F-F0D703FC3E86}"/>
                  </a:ext>
                </a:extLst>
              </p:cNvPr>
              <p:cNvSpPr txBox="1"/>
              <p:nvPr/>
            </p:nvSpPr>
            <p:spPr>
              <a:xfrm>
                <a:off x="6501362" y="4888906"/>
                <a:ext cx="4422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pt-B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nl-BE" sz="2400" dirty="0">
                            <a:solidFill>
                              <a:schemeClr val="bg1"/>
                            </a:solidFill>
                          </a:rPr>
                          <m:t>|</m:t>
                        </m:r>
                        <m:d>
                          <m:dPr>
                            <m:begChr m:val=""/>
                            <m:endChr m:val="⟩"/>
                            <m:ctrlP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BE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7C19C1-163C-46FE-B04F-F0D703FC3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62" y="4888906"/>
                <a:ext cx="4422364" cy="369332"/>
              </a:xfrm>
              <a:prstGeom prst="rect">
                <a:avLst/>
              </a:prstGeom>
              <a:blipFill>
                <a:blip r:embed="rId2"/>
                <a:stretch>
                  <a:fillRect l="-5647" t="-175410" r="-10606" b="-2540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007D9F-F0EB-4824-8C77-18E7EB168FBF}"/>
              </a:ext>
            </a:extLst>
          </p:cNvPr>
          <p:cNvCxnSpPr/>
          <p:nvPr/>
        </p:nvCxnSpPr>
        <p:spPr>
          <a:xfrm>
            <a:off x="7100389" y="5098972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3E6833-E69F-438E-BA49-098A6225ACE6}"/>
              </a:ext>
            </a:extLst>
          </p:cNvPr>
          <p:cNvCxnSpPr/>
          <p:nvPr/>
        </p:nvCxnSpPr>
        <p:spPr>
          <a:xfrm>
            <a:off x="7100389" y="5886372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D9C355C-A74B-42F4-8023-E5B0A25DF358}"/>
              </a:ext>
            </a:extLst>
          </p:cNvPr>
          <p:cNvSpPr/>
          <p:nvPr/>
        </p:nvSpPr>
        <p:spPr>
          <a:xfrm>
            <a:off x="8050349" y="4771312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8D7CA1-E9BF-466E-B618-CA1ECB6077F5}"/>
                  </a:ext>
                </a:extLst>
              </p:cNvPr>
              <p:cNvSpPr txBox="1"/>
              <p:nvPr/>
            </p:nvSpPr>
            <p:spPr>
              <a:xfrm>
                <a:off x="6501362" y="5626180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B8D7CA1-E9BF-466E-B618-CA1ECB607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1362" y="5626180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5410" r="-16641" b="-25409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endParaRPr lang="en-US" sz="2400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r>
                  <a:rPr lang="en-US" sz="24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If BB is a constant function </a:t>
                </a:r>
                <a:r>
                  <a:rPr lang="en-US" sz="24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 Quantum state will always measure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|11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Muli" pitchFamily="2" charset="77"/>
                    <a:sym typeface="Wingdings" panose="05000000000000000000" pitchFamily="2" charset="2"/>
                  </a:rPr>
                  <a:t> </a:t>
                </a:r>
                <a:endParaRPr lang="en-US" sz="2400" dirty="0">
                  <a:solidFill>
                    <a:schemeClr val="bg1"/>
                  </a:solidFill>
                  <a:latin typeface="Muli" pitchFamily="2" charset="77"/>
                  <a:sym typeface="Wingdings" panose="05000000000000000000" pitchFamily="2" charset="2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If BB is a variable function </a:t>
                </a:r>
                <a:r>
                  <a:rPr lang="en-US" sz="24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  <a:sym typeface="Wingdings" panose="05000000000000000000" pitchFamily="2" charset="2"/>
                  </a:rPr>
                  <a:t> Quantum state will always measure to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|01</m:t>
                        </m:r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  <a:latin typeface="Muli" pitchFamily="2" charset="77"/>
                </a:endParaRPr>
              </a:p>
              <a:p>
                <a:pPr lvl="1"/>
                <a:endParaRPr lang="en-US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153587-B610-4BAC-90B6-307927B52ABC}"/>
              </a:ext>
            </a:extLst>
          </p:cNvPr>
          <p:cNvCxnSpPr/>
          <p:nvPr/>
        </p:nvCxnSpPr>
        <p:spPr>
          <a:xfrm>
            <a:off x="2158030" y="383497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E28E78-A241-41E3-8247-49A2B7A85C1F}"/>
                  </a:ext>
                </a:extLst>
              </p:cNvPr>
              <p:cNvSpPr txBox="1"/>
              <p:nvPr/>
            </p:nvSpPr>
            <p:spPr>
              <a:xfrm>
                <a:off x="1537113" y="231790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E28E78-A241-41E3-8247-49A2B7A8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2317904"/>
                <a:ext cx="9760364" cy="369332"/>
              </a:xfrm>
              <a:prstGeom prst="rect">
                <a:avLst/>
              </a:prstGeom>
              <a:blipFill>
                <a:blip r:embed="rId3"/>
                <a:stretch>
                  <a:fillRect l="-2561" t="-173770" r="-4497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110BC85-E606-42E9-A076-9A476244F747}"/>
              </a:ext>
            </a:extLst>
          </p:cNvPr>
          <p:cNvCxnSpPr/>
          <p:nvPr/>
        </p:nvCxnSpPr>
        <p:spPr>
          <a:xfrm>
            <a:off x="2158030" y="252797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20F25-C241-4B08-9524-0D59F4BBD057}"/>
                  </a:ext>
                </a:extLst>
              </p:cNvPr>
              <p:cNvSpPr txBox="1"/>
              <p:nvPr/>
            </p:nvSpPr>
            <p:spPr>
              <a:xfrm>
                <a:off x="1537113" y="3593738"/>
                <a:ext cx="97831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1320F25-C241-4B08-9524-0D59F4BBD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593738"/>
                <a:ext cx="9783127" cy="369332"/>
              </a:xfrm>
              <a:prstGeom prst="rect">
                <a:avLst/>
              </a:prstGeom>
              <a:blipFill>
                <a:blip r:embed="rId4"/>
                <a:stretch>
                  <a:fillRect l="-2555" t="-178333" r="-423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F8E757C-7D06-4296-ACC3-514252C0B0A8}"/>
              </a:ext>
            </a:extLst>
          </p:cNvPr>
          <p:cNvSpPr>
            <a:spLocks noChangeAspect="1"/>
          </p:cNvSpPr>
          <p:nvPr/>
        </p:nvSpPr>
        <p:spPr>
          <a:xfrm>
            <a:off x="2711177" y="230517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2139AC-7C89-477F-92F0-812013DDBAC6}"/>
              </a:ext>
            </a:extLst>
          </p:cNvPr>
          <p:cNvSpPr>
            <a:spLocks noChangeAspect="1"/>
          </p:cNvSpPr>
          <p:nvPr/>
        </p:nvSpPr>
        <p:spPr>
          <a:xfrm>
            <a:off x="2711177" y="360307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1A66D2-559E-4B55-9C0D-A96D47C4CFFA}"/>
              </a:ext>
            </a:extLst>
          </p:cNvPr>
          <p:cNvSpPr>
            <a:spLocks noChangeAspect="1"/>
          </p:cNvSpPr>
          <p:nvPr/>
        </p:nvSpPr>
        <p:spPr>
          <a:xfrm>
            <a:off x="3667305" y="22986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913346-825D-4C0B-82EC-3AB596303BE8}"/>
              </a:ext>
            </a:extLst>
          </p:cNvPr>
          <p:cNvSpPr>
            <a:spLocks noChangeAspect="1"/>
          </p:cNvSpPr>
          <p:nvPr/>
        </p:nvSpPr>
        <p:spPr>
          <a:xfrm>
            <a:off x="3667305" y="360997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1F42DA-3BAC-48F9-A0D1-7A4F13897ADD}"/>
              </a:ext>
            </a:extLst>
          </p:cNvPr>
          <p:cNvSpPr>
            <a:spLocks noChangeAspect="1"/>
          </p:cNvSpPr>
          <p:nvPr/>
        </p:nvSpPr>
        <p:spPr>
          <a:xfrm>
            <a:off x="7578905" y="23113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20F12F-EDE2-4286-80C9-549ABD891DDA}"/>
              </a:ext>
            </a:extLst>
          </p:cNvPr>
          <p:cNvSpPr>
            <a:spLocks noChangeAspect="1"/>
          </p:cNvSpPr>
          <p:nvPr/>
        </p:nvSpPr>
        <p:spPr>
          <a:xfrm>
            <a:off x="7578905" y="360677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/>
              <a:t>H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80A7C6-3F43-47A3-8185-44AF91BFA0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2298673"/>
            <a:ext cx="450000" cy="450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0911E6-EFDA-4B77-B8C7-F0F05DCF40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3609970"/>
            <a:ext cx="450000" cy="450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BC81E7A-19DA-4C04-88A1-9EE61F780CD7}"/>
              </a:ext>
            </a:extLst>
          </p:cNvPr>
          <p:cNvSpPr/>
          <p:nvPr/>
        </p:nvSpPr>
        <p:spPr>
          <a:xfrm>
            <a:off x="5024741" y="2305176"/>
            <a:ext cx="1671385" cy="17478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BB</a:t>
            </a:r>
          </a:p>
        </p:txBody>
      </p:sp>
    </p:spTree>
    <p:extLst>
      <p:ext uri="{BB962C8B-B14F-4D97-AF65-F5344CB8AC3E}">
        <p14:creationId xmlns:p14="http://schemas.microsoft.com/office/powerpoint/2010/main" val="89247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Constant-0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blipFill>
                <a:blip r:embed="rId2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blipFill>
                <a:blip r:embed="rId4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DC5B4B3A-BA0F-47F4-80A5-8B0FDB84FECD}"/>
              </a:ext>
            </a:extLst>
          </p:cNvPr>
          <p:cNvSpPr txBox="1"/>
          <p:nvPr/>
        </p:nvSpPr>
        <p:spPr>
          <a:xfrm>
            <a:off x="8572582" y="225108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dirty="0">
                <a:solidFill>
                  <a:schemeClr val="bg1"/>
                </a:solidFill>
              </a:rPr>
              <a:t>?</a:t>
            </a:r>
            <a:endParaRPr lang="LID4096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9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Constant-0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blipFill>
                <a:blip r:embed="rId2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blipFill>
                <a:blip r:embed="rId4"/>
                <a:stretch>
                  <a:fillRect l="-6447" t="-178333" r="-1666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93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Constant-1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blipFill>
                <a:blip r:embed="rId2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blipFill>
                <a:blip r:embed="rId4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DC5B4B3A-BA0F-47F4-80A5-8B0FDB84FECD}"/>
              </a:ext>
            </a:extLst>
          </p:cNvPr>
          <p:cNvSpPr txBox="1"/>
          <p:nvPr/>
        </p:nvSpPr>
        <p:spPr>
          <a:xfrm>
            <a:off x="8572582" y="225108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dirty="0">
                <a:solidFill>
                  <a:schemeClr val="bg1"/>
                </a:solidFill>
              </a:rPr>
              <a:t>?</a:t>
            </a:r>
            <a:endParaRPr lang="LID4096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30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Constant-1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blipFill>
                <a:blip r:embed="rId2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blipFill>
                <a:blip r:embed="rId4"/>
                <a:stretch>
                  <a:fillRect l="-6376" t="-178333" r="-1539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>
            <a:spLocks noChangeAspect="1"/>
          </p:cNvSpPr>
          <p:nvPr/>
        </p:nvSpPr>
        <p:spPr>
          <a:xfrm>
            <a:off x="8794477" y="359304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9123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 Quantum Computing?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Classic vs. Quantum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Bit vs. Qubit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Quantum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superposition &amp;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entanglement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IBM </a:t>
            </a: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 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Experience</a:t>
            </a:r>
          </a:p>
          <a:p>
            <a:pPr>
              <a:spcBef>
                <a:spcPts val="1800"/>
              </a:spcBef>
            </a:pPr>
            <a:r>
              <a:rPr lang="en-US" sz="26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Microsoft Q</a:t>
            </a: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#</a:t>
            </a:r>
          </a:p>
          <a:p>
            <a:pPr>
              <a:spcBef>
                <a:spcPts val="1800"/>
              </a:spcBef>
            </a:pPr>
            <a:r>
              <a:rPr lang="en-US" sz="2600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Quantum Algorithms</a:t>
            </a:r>
          </a:p>
        </p:txBody>
      </p:sp>
    </p:spTree>
    <p:extLst>
      <p:ext uri="{BB962C8B-B14F-4D97-AF65-F5344CB8AC3E}">
        <p14:creationId xmlns:p14="http://schemas.microsoft.com/office/powerpoint/2010/main" val="343825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Identity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872855" cy="369332"/>
              </a:xfrm>
              <a:prstGeom prst="rect">
                <a:avLst/>
              </a:prstGeom>
              <a:blipFill>
                <a:blip r:embed="rId2"/>
                <a:stretch>
                  <a:fillRect l="-6447" t="-178333" r="-16824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872855" cy="369332"/>
              </a:xfrm>
              <a:prstGeom prst="rect">
                <a:avLst/>
              </a:prstGeom>
              <a:blipFill>
                <a:blip r:embed="rId4"/>
                <a:stretch>
                  <a:fillRect l="-6447" t="-178333" r="-16824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5B4B3A-BA0F-47F4-80A5-8B0FDB84FECD}"/>
              </a:ext>
            </a:extLst>
          </p:cNvPr>
          <p:cNvSpPr txBox="1"/>
          <p:nvPr/>
        </p:nvSpPr>
        <p:spPr>
          <a:xfrm>
            <a:off x="8572582" y="225108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dirty="0">
                <a:solidFill>
                  <a:schemeClr val="bg1"/>
                </a:solidFill>
              </a:rPr>
              <a:t>?</a:t>
            </a:r>
            <a:endParaRPr lang="LID4096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6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Identity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3917739" cy="369332"/>
              </a:xfrm>
              <a:prstGeom prst="rect">
                <a:avLst/>
              </a:prstGeom>
              <a:blipFill>
                <a:blip r:embed="rId2"/>
                <a:stretch>
                  <a:fillRect l="-6376" t="-178333" r="-15552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3917739" cy="369332"/>
              </a:xfrm>
              <a:prstGeom prst="rect">
                <a:avLst/>
              </a:prstGeom>
              <a:blipFill>
                <a:blip r:embed="rId4"/>
                <a:stretch>
                  <a:fillRect l="-6376" t="-178333" r="-15552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>
            <a:spLocks noChangeAspect="1"/>
          </p:cNvSpPr>
          <p:nvPr/>
        </p:nvSpPr>
        <p:spPr>
          <a:xfrm>
            <a:off x="8732520" y="3610400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8871540" y="4532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8957520" y="4060400"/>
            <a:ext cx="4020" cy="472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39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Negation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blipFill>
                <a:blip r:embed="rId2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blipFill>
                <a:blip r:embed="rId4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C5B4B3A-BA0F-47F4-80A5-8B0FDB84FECD}"/>
              </a:ext>
            </a:extLst>
          </p:cNvPr>
          <p:cNvSpPr txBox="1"/>
          <p:nvPr/>
        </p:nvSpPr>
        <p:spPr>
          <a:xfrm>
            <a:off x="8572582" y="2251085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9600" dirty="0">
                <a:solidFill>
                  <a:schemeClr val="bg1"/>
                </a:solidFill>
              </a:rPr>
              <a:t>?</a:t>
            </a:r>
            <a:endParaRPr lang="LID4096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6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Negation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3643868"/>
                <a:ext cx="4037644" cy="369332"/>
              </a:xfrm>
              <a:prstGeom prst="rect">
                <a:avLst/>
              </a:prstGeom>
              <a:blipFill>
                <a:blip r:embed="rId2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564640" y="38539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64640" y="4641334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514600" y="3526274"/>
            <a:ext cx="698500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BB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13" y="4381142"/>
                <a:ext cx="3881832" cy="369332"/>
              </a:xfrm>
              <a:prstGeom prst="rect">
                <a:avLst/>
              </a:prstGeom>
              <a:blipFill>
                <a:blip r:embed="rId3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3625334"/>
                <a:ext cx="4037644" cy="369332"/>
              </a:xfrm>
              <a:prstGeom prst="rect">
                <a:avLst/>
              </a:prstGeom>
              <a:blipFill>
                <a:blip r:embed="rId4"/>
                <a:stretch>
                  <a:fillRect l="-6184" t="-178333" r="-17647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7647940" y="38354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47940" y="4622800"/>
            <a:ext cx="261366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913" y="4362608"/>
                <a:ext cx="3881832" cy="369332"/>
              </a:xfrm>
              <a:prstGeom prst="rect">
                <a:avLst/>
              </a:prstGeom>
              <a:blipFill>
                <a:blip r:embed="rId5"/>
                <a:stretch>
                  <a:fillRect l="-6279" t="-178333" r="-16641" b="-26000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>
            <a:spLocks noChangeAspect="1"/>
          </p:cNvSpPr>
          <p:nvPr/>
        </p:nvSpPr>
        <p:spPr>
          <a:xfrm>
            <a:off x="8415020" y="3610400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8554040" y="4532800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5" idx="4"/>
            <a:endCxn id="16" idx="0"/>
          </p:cNvCxnSpPr>
          <p:nvPr/>
        </p:nvCxnSpPr>
        <p:spPr>
          <a:xfrm>
            <a:off x="8640020" y="4060400"/>
            <a:ext cx="4020" cy="47240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spect="1"/>
          </p:cNvSpPr>
          <p:nvPr/>
        </p:nvSpPr>
        <p:spPr>
          <a:xfrm>
            <a:off x="9251677" y="359304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4734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Constant-0 (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circuit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BF157D-5671-46F6-8C17-1B0000F87C00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1F083-3531-4D4E-9FC7-2DA3ABDD6950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791F083-3531-4D4E-9FC7-2DA3ABDD6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BCBD2B-C320-497F-8B29-1A5BB1AE3CEC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D85805-6169-4EF2-8512-D25ECA446D91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D85805-6169-4EF2-8512-D25ECA44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B66F5003-F4ED-4832-A508-B18499646EEA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2D0214-9CE7-4CA8-9786-71A03E047E5E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00AF07E-2510-4CC7-BB98-DE72B7CD7105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ACFAC34-F841-48EF-B0A9-514AE3274060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6A52C18-E67D-405B-B0FA-4D9D30290827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386E9E-347C-4AB0-BC6D-A1C9554B5407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B52F78C-9E72-49BC-95CF-618E516D01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9F5ABB6-7BA2-4A4E-819E-A11A53CC1F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Constant-0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1)</a:t>
            </a:r>
            <a:endParaRPr lang="en-US" b="1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6DE92F-2484-4454-9859-D189D5168557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6DE92F-2484-4454-9859-D189D5168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14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Constant-0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part 2)</a:t>
            </a:r>
            <a:endParaRPr lang="en-US" b="1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FAC85-81E6-43E5-A014-0C1D13DA8A1D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AFAC85-81E6-43E5-A014-0C1D13DA8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9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Constant-1 (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circuit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D0F45D-D984-4396-B4CE-F674E2C4DA0C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5F4B7-92E7-4986-9434-CB9E551184D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65F4B7-92E7-4986-9434-CB9E55118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7F540F-DB44-4DB3-B1AA-51AD28B3637B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2C9E2F-C1B1-4A70-A5B7-7C04918A0133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C2C9E2F-C1B1-4A70-A5B7-7C04918A0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A9C8F67F-80B2-4387-A52D-AFBE699FACB4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513193-9E6B-4CA6-B943-0917C2C22FB3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66462B4-221D-49EE-B6E4-F635DE3D3FDA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FF7F9-3F59-497E-A0F9-D95E09BB0CBE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9BEAAA-14CA-47AE-A328-BCAA6DC64D70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AE0728-EA26-480C-89CF-DFD3F4581662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B25B207-FE5D-4A0A-924B-A3B2DB7692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42CF090-89E1-49E1-81FC-AAF47CD73A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7149F93-04B3-48A7-8A56-FB12CABD44E6}"/>
              </a:ext>
            </a:extLst>
          </p:cNvPr>
          <p:cNvSpPr>
            <a:spLocks noChangeAspect="1"/>
          </p:cNvSpPr>
          <p:nvPr/>
        </p:nvSpPr>
        <p:spPr>
          <a:xfrm>
            <a:off x="5568677" y="30665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742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Constant-1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1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83E430-EBE0-4E1A-9DE7-C79DA14EB0D5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283E430-EBE0-4E1A-9DE7-C79DA14EB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638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Constant-1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8DE4A-2869-42BF-A495-EA0303DA561F}"/>
                  </a:ext>
                </a:extLst>
              </p:cNvPr>
              <p:cNvSpPr txBox="1"/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𝑰𝒅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8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8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8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8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8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8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28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248DE4A-2869-42BF-A495-EA0303DA5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64" y="2263921"/>
                <a:ext cx="10946473" cy="41531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3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Quantum Computing?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Moores</a:t>
            </a: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law has its physical limits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Current classical computing architectures already have issues with quantum effects because of their scale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Why try to simulate a quantum world using classical computers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4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Identity (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circuit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7F8C6A-472B-4361-843B-978871C91772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CF64CD-8557-4769-9738-B5311536580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FCF64CD-8557-4769-9738-B531153658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4C7D787-0339-4936-8BD9-6267B51C58CD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39A11-5E73-4620-B454-F038178B328A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2139A11-5E73-4620-B454-F038178B32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>
            <a:extLst>
              <a:ext uri="{FF2B5EF4-FFF2-40B4-BE49-F238E27FC236}">
                <a16:creationId xmlns:a16="http://schemas.microsoft.com/office/drawing/2014/main" id="{ECF0EABD-BB35-4FF5-B9D1-02015094ED28}"/>
              </a:ext>
            </a:extLst>
          </p:cNvPr>
          <p:cNvSpPr>
            <a:spLocks noChangeAspect="1"/>
          </p:cNvSpPr>
          <p:nvPr/>
        </p:nvSpPr>
        <p:spPr>
          <a:xfrm>
            <a:off x="5323477" y="3091934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F3B30B7-01CA-4267-9959-1ECC07828EED}"/>
              </a:ext>
            </a:extLst>
          </p:cNvPr>
          <p:cNvSpPr>
            <a:spLocks noChangeAspect="1"/>
          </p:cNvSpPr>
          <p:nvPr/>
        </p:nvSpPr>
        <p:spPr>
          <a:xfrm>
            <a:off x="5458477" y="452081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F8194E-51CB-4381-989D-3392FF1ABF92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5548477" y="3541934"/>
            <a:ext cx="0" cy="978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63FC1C2-F11D-46DE-9123-108F38E9AA26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149F1-288D-469D-9B53-96813F9002CC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9610D48-D817-4491-B9D3-02D90F86D802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931EB2-AA70-42BB-BB6B-0E4D44DC8ADE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2614F8-B037-4B6E-9901-9356D7662D89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D947A9-6EF4-42C9-BFF4-55C29089E135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5212797-592C-4D3B-B7B2-28C7F1014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37A099-AFA8-4114-8F2C-2AAD705420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Identity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1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28C4A-4D11-4DCF-A53F-8CCA7638B70B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C28C4A-4D11-4DCF-A53F-8CCA7638B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14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Identity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AF017-2CB1-4E28-A336-1595A5CBA994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2946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BE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𝑪𝑵𝑶𝑻</m:t>
                            </m:r>
                          </m:e>
                        </m:mr>
                        <m:mr>
                          <m:e>
                            <m:r>
                              <a:rPr lang="nl-BE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mr>
                      </m:m>
                      <m:d>
                        <m:dPr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dirty="0">
                  <a:solidFill>
                    <a:schemeClr val="bg1"/>
                  </a:solidFill>
                </a:endParaRPr>
              </a:p>
              <a:p>
                <a:endParaRPr lang="nl-B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6AF017-2CB1-4E28-A336-1595A5CBA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29468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781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Negation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circuit </a:t>
            </a:r>
            <a:r>
              <a:rPr lang="nl-BE" b="1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overview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B27D573-B9C0-425C-817D-C711B00C57A3}"/>
              </a:ext>
            </a:extLst>
          </p:cNvPr>
          <p:cNvCxnSpPr/>
          <p:nvPr/>
        </p:nvCxnSpPr>
        <p:spPr>
          <a:xfrm>
            <a:off x="2158030" y="4609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638D2A-BA0A-4FA0-9B76-EAC2B34C54F1}"/>
                  </a:ext>
                </a:extLst>
              </p:cNvPr>
              <p:cNvSpPr txBox="1"/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m:rPr>
                        <m:nor/>
                      </m:rPr>
                      <a:rPr lang="nl-BE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                                                                                                                            </m:t>
                    </m:r>
                    <m:r>
                      <a:rPr lang="nl-BE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nl-BE" sz="2400" dirty="0">
                        <a:solidFill>
                          <a:schemeClr val="bg1"/>
                        </a:solidFill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638D2A-BA0A-4FA0-9B76-EAC2B34C5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3091934"/>
                <a:ext cx="9760364" cy="369332"/>
              </a:xfrm>
              <a:prstGeom prst="rect">
                <a:avLst/>
              </a:prstGeom>
              <a:blipFill>
                <a:blip r:embed="rId2"/>
                <a:stretch>
                  <a:fillRect l="-2561" t="-173770" r="-4435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2BC5A6E-0FD1-4968-904B-8E03BAE10F08}"/>
              </a:ext>
            </a:extLst>
          </p:cNvPr>
          <p:cNvCxnSpPr/>
          <p:nvPr/>
        </p:nvCxnSpPr>
        <p:spPr>
          <a:xfrm>
            <a:off x="2158030" y="3302000"/>
            <a:ext cx="825597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2E55BC-CB71-4B99-87A6-0466F1DB9E0E}"/>
                  </a:ext>
                </a:extLst>
              </p:cNvPr>
              <p:cNvSpPr txBox="1"/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nl-BE" sz="2400" dirty="0" smtClean="0">
                    <a:solidFill>
                      <a:schemeClr val="bg1"/>
                    </a:solidFill>
                  </a:rPr>
                  <a:t>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nl-BE" sz="2400" dirty="0">
                    <a:solidFill>
                      <a:schemeClr val="bg1"/>
                    </a:solidFill>
                  </a:rPr>
                  <a:t>                                                                                                                            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nl-BE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BE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nl-BE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B2E55BC-CB71-4B99-87A6-0466F1DB9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113" y="4367768"/>
                <a:ext cx="9640460" cy="369332"/>
              </a:xfrm>
              <a:prstGeom prst="rect">
                <a:avLst/>
              </a:prstGeom>
              <a:blipFill>
                <a:blip r:embed="rId3"/>
                <a:stretch>
                  <a:fillRect l="-2592" t="-173770" r="-5689" b="-255738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D55CE2AC-A3BB-4836-A1FF-F996E30B7BED}"/>
              </a:ext>
            </a:extLst>
          </p:cNvPr>
          <p:cNvSpPr>
            <a:spLocks noChangeAspect="1"/>
          </p:cNvSpPr>
          <p:nvPr/>
        </p:nvSpPr>
        <p:spPr>
          <a:xfrm>
            <a:off x="5323477" y="3091934"/>
            <a:ext cx="450000" cy="45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4800" baseline="4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1FF23BE-9947-4BC7-9F0D-7C9186529190}"/>
              </a:ext>
            </a:extLst>
          </p:cNvPr>
          <p:cNvSpPr>
            <a:spLocks noChangeAspect="1"/>
          </p:cNvSpPr>
          <p:nvPr/>
        </p:nvSpPr>
        <p:spPr>
          <a:xfrm>
            <a:off x="5458477" y="4520815"/>
            <a:ext cx="180000" cy="18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bg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2D4682-A134-4443-8A53-176924DAE38D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5548477" y="3541934"/>
            <a:ext cx="0" cy="97888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129FD5F-8BD0-4F72-A299-E21C404722AE}"/>
              </a:ext>
            </a:extLst>
          </p:cNvPr>
          <p:cNvSpPr>
            <a:spLocks noChangeAspect="1"/>
          </p:cNvSpPr>
          <p:nvPr/>
        </p:nvSpPr>
        <p:spPr>
          <a:xfrm>
            <a:off x="27111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1604BE-261F-4C77-B2F5-7F331109E9F2}"/>
              </a:ext>
            </a:extLst>
          </p:cNvPr>
          <p:cNvSpPr>
            <a:spLocks noChangeAspect="1"/>
          </p:cNvSpPr>
          <p:nvPr/>
        </p:nvSpPr>
        <p:spPr>
          <a:xfrm>
            <a:off x="2711177" y="4377100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C1B018B-C9EF-466D-A33F-45DEF502FB66}"/>
              </a:ext>
            </a:extLst>
          </p:cNvPr>
          <p:cNvSpPr>
            <a:spLocks noChangeAspect="1"/>
          </p:cNvSpPr>
          <p:nvPr/>
        </p:nvSpPr>
        <p:spPr>
          <a:xfrm>
            <a:off x="3667305" y="30727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B1AF1DA-4960-4D0D-958E-604D7E06108A}"/>
              </a:ext>
            </a:extLst>
          </p:cNvPr>
          <p:cNvSpPr>
            <a:spLocks noChangeAspect="1"/>
          </p:cNvSpPr>
          <p:nvPr/>
        </p:nvSpPr>
        <p:spPr>
          <a:xfrm>
            <a:off x="3667305" y="4384000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F2A1A2-F1C5-47D2-8D13-0DB23640F4B2}"/>
              </a:ext>
            </a:extLst>
          </p:cNvPr>
          <p:cNvSpPr>
            <a:spLocks noChangeAspect="1"/>
          </p:cNvSpPr>
          <p:nvPr/>
        </p:nvSpPr>
        <p:spPr>
          <a:xfrm>
            <a:off x="7578905" y="30854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E2DBB0-13A6-4A2C-A1F7-B00965DA96A2}"/>
              </a:ext>
            </a:extLst>
          </p:cNvPr>
          <p:cNvSpPr>
            <a:spLocks noChangeAspect="1"/>
          </p:cNvSpPr>
          <p:nvPr/>
        </p:nvSpPr>
        <p:spPr>
          <a:xfrm>
            <a:off x="7578905" y="4380803"/>
            <a:ext cx="450000" cy="4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H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4FC00FE-5E0A-427A-A51A-0FBBACE7B4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390" y="3072703"/>
            <a:ext cx="450000" cy="4500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3D33AF9-9898-4CA3-BF0B-3B4DDB100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090" y="4384000"/>
            <a:ext cx="450000" cy="450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E3E6BF66-7161-40AB-8E59-338DF55B6984}"/>
              </a:ext>
            </a:extLst>
          </p:cNvPr>
          <p:cNvSpPr>
            <a:spLocks noChangeAspect="1"/>
          </p:cNvSpPr>
          <p:nvPr/>
        </p:nvSpPr>
        <p:spPr>
          <a:xfrm>
            <a:off x="6216377" y="3079206"/>
            <a:ext cx="450000" cy="450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b="1" i="1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10011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Negation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1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C91D16-211F-4DC0-A7F8-11C617DEC30D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2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22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22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22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2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2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nl-BE" sz="2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2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2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2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m:rPr>
                                <m:nor/>
                              </m:rPr>
                              <a:rPr lang="nl-BE" sz="2200" dirty="0">
                                <a:solidFill>
                                  <a:schemeClr val="bg1"/>
                                </a:solidFill>
                              </a:rPr>
                              <m:t> </m:t>
                            </m:r>
                          </m:e>
                        </m:mr>
                      </m:m>
                      <m:r>
                        <a:rPr lang="nl-BE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2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2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2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22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22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b="0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22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22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nl-BE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CC91D16-211F-4DC0-A7F8-11C617DEC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3262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31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Deutsch's algorithm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Negation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(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calculated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BE" b="1" dirty="0" err="1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proof</a:t>
            </a:r>
            <a:r>
              <a:rPr lang="nl-BE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 – part </a:t>
            </a:r>
            <a:r>
              <a:rPr lang="nl-BE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2</a:t>
            </a:r>
            <a:r>
              <a:rPr lang="nl-BE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dirty="0">
              <a:solidFill>
                <a:schemeClr val="bg1"/>
              </a:solidFill>
              <a:latin typeface="Muli" pitchFamily="2" charset="77"/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0E6A2-C34F-43A9-BA11-C43C6835576A}"/>
                  </a:ext>
                </a:extLst>
              </p:cNvPr>
              <p:cNvSpPr txBox="1"/>
              <p:nvPr/>
            </p:nvSpPr>
            <p:spPr>
              <a:xfrm>
                <a:off x="107950" y="2721121"/>
                <a:ext cx="11976100" cy="24558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15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nl-BE" sz="15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𝑪𝑵𝑶𝑻</m:t>
                            </m:r>
                          </m:e>
                        </m:mr>
                        <m:mr>
                          <m:e>
                            <m:r>
                              <a:rPr lang="nl-BE" sz="1500" b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</m:e>
                        </m:mr>
                      </m:m>
                      <m:d>
                        <m:dPr>
                          <m:ctrlPr>
                            <a:rPr lang="nl-BE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sz="1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15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nl-BE" sz="15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nl-BE" sz="1500" i="1" dirty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  <m:d>
                        <m:dPr>
                          <m:ctrlPr>
                            <a:rPr lang="nl-BE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1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15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r>
                        <a:rPr lang="nl-BE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nl-BE" sz="15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15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  <m:mr>
                          <m:e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𝑰𝒅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</m:e>
                        </m:mr>
                      </m:m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nl-BE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15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nl-BE" sz="1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nl-BE" sz="15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nl-BE" sz="15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</m:e>
                              </m:mr>
                            </m:m>
                            <m:r>
                              <a:rPr lang="nl-BE" sz="15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nl-BE" sz="15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ad>
                                            <m:radPr>
                                              <m:degHide m:val="on"/>
                                              <m:ctrlP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radPr>
                                            <m:deg/>
                                            <m:e>
                                              <m:r>
                                                <a:rPr lang="nl-BE" sz="15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e>
                                          </m:ra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nl-BE" sz="1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nl-BE" sz="1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nl-BE" sz="15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  <m:r>
                              <a:rPr lang="nl-BE" sz="1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nl-BE" sz="1500" dirty="0">
                                <a:solidFill>
                                  <a:schemeClr val="bg1"/>
                                </a:solidFill>
                              </a:rPr>
                              <m:t>|</m:t>
                            </m:r>
                            <m:d>
                              <m:dPr>
                                <m:begChr m:val=""/>
                                <m:endChr m:val="⟩"/>
                                <m:ctrlPr>
                                  <a:rPr lang="nl-BE" sz="1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nl-BE" sz="1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nl-BE" sz="1500" dirty="0">
                  <a:solidFill>
                    <a:schemeClr val="bg1"/>
                  </a:solidFill>
                </a:endParaRPr>
              </a:p>
              <a:p>
                <a:endParaRPr lang="nl-BE" sz="1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E0E6A2-C34F-43A9-BA11-C43C68355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721121"/>
                <a:ext cx="11976100" cy="24558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86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145" y="154024"/>
            <a:ext cx="7307709" cy="63659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3914" y="5689020"/>
            <a:ext cx="77641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egoe Print" panose="02000600000000000000" pitchFamily="2" charset="0"/>
              </a:rPr>
              <a:t>“About your cat, Mr. Schrödinger – I have good news and bad news.”</a:t>
            </a:r>
          </a:p>
        </p:txBody>
      </p:sp>
    </p:spTree>
    <p:extLst>
      <p:ext uri="{BB962C8B-B14F-4D97-AF65-F5344CB8AC3E}">
        <p14:creationId xmlns:p14="http://schemas.microsoft.com/office/powerpoint/2010/main" val="232311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F08B382-0A6F-C44C-8841-B9CE9A832C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9575" y="1181099"/>
                <a:ext cx="11353799" cy="5362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nl-BE" sz="3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3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nl-BE" sz="3400" b="1" i="1" smtClean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3400" b="1" i="1" smtClean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3400" b="1" i="1" smtClean="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3400" b="1" i="1" smtClean="0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nl-BE" sz="3400" b="1" i="1" smtClean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nl-BE" sz="3400" b="1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nl-BE" sz="3400" b="1" i="1">
                                            <a:solidFill>
                                              <a:srgbClr val="FF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rad>
                                  </m:den>
                                </m:f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nl-BE" sz="3400" b="1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nl-BE" sz="3400" b="1" i="1" smtClean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Johnny</m:t>
                                </m:r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Hooyberghs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Robin</m:t>
                                </m:r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3400" b="1" dirty="0">
                                    <a:solidFill>
                                      <a:srgbClr val="FFFFFF"/>
                                    </a:solidFill>
                                    <a:latin typeface="Muli" pitchFamily="2" charset="77"/>
                                  </a:rPr>
                                  <m:t>Vercammen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400" b="1" dirty="0" smtClean="0">
                  <a:solidFill>
                    <a:srgbClr val="FFFFFF"/>
                  </a:solidFill>
                  <a:latin typeface="Muli" pitchFamily="2" charset="77"/>
                </a:endParaRPr>
              </a:p>
              <a:p>
                <a:pPr marL="0" indent="0">
                  <a:buNone/>
                </a:pPr>
                <a:endParaRPr lang="en-US" sz="3400" b="1" dirty="0">
                  <a:solidFill>
                    <a:srgbClr val="FFFFFF"/>
                  </a:solidFill>
                  <a:latin typeface="Muli" pitchFamily="2" charset="77"/>
                </a:endParaRPr>
              </a:p>
              <a:p>
                <a:pPr marL="0" indent="0" algn="ctr">
                  <a:buNone/>
                </a:pPr>
                <a:r>
                  <a:rPr lang="en-US" sz="2900" b="1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@</a:t>
                </a:r>
                <a:r>
                  <a:rPr lang="en-US" sz="2900" b="1" dirty="0" err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djohnnieke</a:t>
                </a:r>
                <a:endParaRPr lang="en-US" sz="2900" b="1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900" b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@</a:t>
                </a:r>
                <a:r>
                  <a:rPr lang="en-US" sz="2900" b="1" dirty="0" err="1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Robin_Vercammen</a:t>
                </a:r>
                <a:endParaRPr lang="en-US" sz="2900" b="1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 algn="ctr">
                  <a:buNone/>
                </a:pPr>
                <a:endParaRPr lang="en-US" sz="29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9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https://github.com/Djohnnie/QuantumComputingQSharpIntroduction2018</a:t>
                </a:r>
                <a:endParaRPr lang="en-US" sz="2900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9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/>
                </a:r>
                <a:br>
                  <a:rPr lang="en-US" sz="2900" dirty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</a:br>
                <a:endParaRPr lang="en-US" sz="2900" dirty="0" smtClean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0" indent="0" algn="ctr">
                  <a:buNone/>
                </a:pPr>
                <a:r>
                  <a:rPr lang="en-US" sz="2900" dirty="0" smtClean="0">
                    <a:solidFill>
                      <a:schemeClr val="bg1"/>
                    </a:soli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www.involved-it.be</a:t>
                </a:r>
                <a:endParaRPr lang="en-US" sz="29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F08B382-0A6F-C44C-8841-B9CE9A832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" y="1181099"/>
                <a:ext cx="11353799" cy="5362575"/>
              </a:xfrm>
              <a:prstGeom prst="rect">
                <a:avLst/>
              </a:prstGeom>
              <a:blipFill>
                <a:blip r:embed="rId2"/>
                <a:stretch>
                  <a:fillRect t="-1251" b="-3754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7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5FB08D-CE20-694B-88DE-D4972C0AB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" y="-7023"/>
            <a:ext cx="12191980" cy="68650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Quantum Computing?</a:t>
            </a:r>
          </a:p>
        </p:txBody>
      </p:sp>
    </p:spTree>
    <p:extLst>
      <p:ext uri="{BB962C8B-B14F-4D97-AF65-F5344CB8AC3E}">
        <p14:creationId xmlns:p14="http://schemas.microsoft.com/office/powerpoint/2010/main" val="24127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8C21C2-BC80-AD41-99E9-332AD4C94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0" y="-1"/>
            <a:ext cx="12373586" cy="685800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Why Quantum Computing?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Classical vs. Quantum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372478" cy="435133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b="1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Security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Public 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/ private key encryption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Makes current encryption obsolete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QKD (Quantum Key Distribution)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B00E3E-0FE4-2F40-9A46-08230B9A7F79}"/>
              </a:ext>
            </a:extLst>
          </p:cNvPr>
          <p:cNvGrpSpPr/>
          <p:nvPr/>
        </p:nvGrpSpPr>
        <p:grpSpPr>
          <a:xfrm>
            <a:off x="7189540" y="2170555"/>
            <a:ext cx="4185398" cy="4185398"/>
            <a:chOff x="7189540" y="2170555"/>
            <a:chExt cx="4185398" cy="418539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F3CE70-C3E5-7440-919E-9D7A71506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/>
            </a:blip>
            <a:srcRect l="5672" t="4592" r="6096" b="7176"/>
            <a:stretch/>
          </p:blipFill>
          <p:spPr>
            <a:xfrm>
              <a:off x="7189540" y="2170555"/>
              <a:ext cx="4185398" cy="4185398"/>
            </a:xfrm>
            <a:prstGeom prst="ellipse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437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Classical vs. Quantum</a:t>
            </a: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6342221" cy="435133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Artificial Intelligence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Analyze </a:t>
            </a: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large quantities of data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Fast feedback</a:t>
            </a:r>
          </a:p>
          <a:p>
            <a:pPr lvl="1">
              <a:spcBef>
                <a:spcPts val="1800"/>
              </a:spcBef>
            </a:pPr>
            <a:r>
              <a:rPr lang="en-US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Emulate human mind</a:t>
            </a:r>
          </a:p>
          <a:p>
            <a:pPr>
              <a:spcBef>
                <a:spcPts val="1800"/>
              </a:spcBef>
            </a:pPr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2786DC-C5F4-A64D-875C-10ABAB819587}"/>
              </a:ext>
            </a:extLst>
          </p:cNvPr>
          <p:cNvGrpSpPr/>
          <p:nvPr/>
        </p:nvGrpSpPr>
        <p:grpSpPr>
          <a:xfrm>
            <a:off x="7210678" y="2187654"/>
            <a:ext cx="4173379" cy="4173379"/>
            <a:chOff x="7210678" y="2187654"/>
            <a:chExt cx="4173379" cy="41733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F51A8F-F76E-B948-8BE6-7530AA4732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67" r="23667"/>
            <a:stretch/>
          </p:blipFill>
          <p:spPr>
            <a:xfrm>
              <a:off x="7210678" y="2187654"/>
              <a:ext cx="4173379" cy="4173379"/>
            </a:xfrm>
            <a:prstGeom prst="ellipse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E0D080-6133-1947-8C15-85C39B3BB75B}"/>
                </a:ext>
              </a:extLst>
            </p:cNvPr>
            <p:cNvSpPr/>
            <p:nvPr/>
          </p:nvSpPr>
          <p:spPr>
            <a:xfrm>
              <a:off x="7210678" y="2202783"/>
              <a:ext cx="4143122" cy="4143122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829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967</Words>
  <Application>Microsoft Office PowerPoint</Application>
  <PresentationFormat>Widescreen</PresentationFormat>
  <Paragraphs>323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Muli</vt:lpstr>
      <vt:lpstr>Segoe Print</vt:lpstr>
      <vt:lpstr>Segoe UI</vt:lpstr>
      <vt:lpstr>Segoe UI Light</vt:lpstr>
      <vt:lpstr>Wingdings</vt:lpstr>
      <vt:lpstr>Office Theme</vt:lpstr>
      <vt:lpstr>Quantum Computing</vt:lpstr>
      <vt:lpstr>Why am I presenting this talk?</vt:lpstr>
      <vt:lpstr>What will you do after this talk?</vt:lpstr>
      <vt:lpstr>Agenda</vt:lpstr>
      <vt:lpstr>Why Quantum Computing?</vt:lpstr>
      <vt:lpstr>Why Quantum Computing?</vt:lpstr>
      <vt:lpstr>Why Quantum Computing?</vt:lpstr>
      <vt:lpstr>Classical vs. Quantum</vt:lpstr>
      <vt:lpstr>Classical vs. Quantum</vt:lpstr>
      <vt:lpstr>Classical vs. Quantum</vt:lpstr>
      <vt:lpstr>PowerPoint Presentation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Bits vs. Qubits</vt:lpstr>
      <vt:lpstr>Superposition and Entanglement</vt:lpstr>
      <vt:lpstr>Superposition</vt:lpstr>
      <vt:lpstr>Superposition</vt:lpstr>
      <vt:lpstr>Entanglement</vt:lpstr>
      <vt:lpstr>Entanglement</vt:lpstr>
      <vt:lpstr>Entanglement</vt:lpstr>
      <vt:lpstr>IBM Q Experience</vt:lpstr>
      <vt:lpstr>Microsoft Q#</vt:lpstr>
      <vt:lpstr>Quantum Algorithms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Deutsch's algorithm</vt:lpstr>
      <vt:lpstr>PowerPoint Presentation</vt:lpstr>
      <vt:lpstr>PowerPoint Presentation</vt:lpstr>
    </vt:vector>
  </TitlesOfParts>
  <Company>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Hooyberghs, Johnny</dc:creator>
  <cp:lastModifiedBy>Johnny Hooyberghs</cp:lastModifiedBy>
  <cp:revision>88</cp:revision>
  <dcterms:created xsi:type="dcterms:W3CDTF">2019-03-11T10:45:42Z</dcterms:created>
  <dcterms:modified xsi:type="dcterms:W3CDTF">2019-03-21T19:10:27Z</dcterms:modified>
</cp:coreProperties>
</file>